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 Slab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Slab-bold.fntdata"/><Relationship Id="rId12" Type="http://schemas.openxmlformats.org/officeDocument/2006/relationships/slide" Target="slides/slide7.xml"/><Relationship Id="rId34" Type="http://schemas.openxmlformats.org/officeDocument/2006/relationships/font" Target="fonts/RobotoSlab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b1b097fc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b1b097fc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b1b097fc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b1b097fc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f04a439f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f04a439f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cd19841d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cd19841d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f04a439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1f04a439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cd19841d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cd19841d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cba5f032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cba5f03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cba5f03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cba5f03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cba5f032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3cba5f032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cba5f032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cba5f032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97b64c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97b64c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cba5f032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cba5f032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cba5f032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cba5f032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cba5f032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cba5f032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f04a439f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f04a439f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cba5f03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3cba5f03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b1b097fc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b1b097fc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cba5f032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cba5f032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cba5f032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3cba5f032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cba5f032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3cba5f032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97b64c5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97b64c5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97b64c5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97b64c5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97b64c58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97b64c58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97b64c58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97b64c58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97b64c58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97b64c58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b1b097fc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b1b097fc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b1b097fc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b1b097fc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2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11" Type="http://schemas.openxmlformats.org/officeDocument/2006/relationships/image" Target="../media/image30.png"/><Relationship Id="rId10" Type="http://schemas.openxmlformats.org/officeDocument/2006/relationships/image" Target="../media/image31.png"/><Relationship Id="rId12" Type="http://schemas.openxmlformats.org/officeDocument/2006/relationships/image" Target="../media/image19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8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Relationship Id="rId4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flipH="1">
            <a:off x="4076875" y="3049450"/>
            <a:ext cx="4877700" cy="1586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10320000" dist="419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143650" y="545550"/>
            <a:ext cx="5079300" cy="2026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840000" dist="51435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34000" y="1082300"/>
            <a:ext cx="52986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SwearJar Survey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3284777" y="338800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Data 152 Project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Created by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Dylan Ray and Tyler 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Bontrager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16314" r="11722" t="0"/>
          <a:stretch/>
        </p:blipFill>
        <p:spPr>
          <a:xfrm>
            <a:off x="6052025" y="500025"/>
            <a:ext cx="2523426" cy="19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75" y="3049439"/>
            <a:ext cx="2523425" cy="192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2479950" y="583700"/>
            <a:ext cx="4184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Used Swear Word Based On Gender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75" y="1368163"/>
            <a:ext cx="4112849" cy="332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300" y="1368174"/>
            <a:ext cx="4112849" cy="33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0" y="274650"/>
            <a:ext cx="91440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Curse vs Most </a:t>
            </a:r>
            <a:r>
              <a:rPr lang="en"/>
              <a:t>Used Word</a:t>
            </a:r>
            <a:r>
              <a:rPr lang="en"/>
              <a:t> Based On Start Age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5" y="1242989"/>
            <a:ext cx="4388626" cy="340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697" y="1242991"/>
            <a:ext cx="4388626" cy="3408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Day by Gender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5" y="686100"/>
            <a:ext cx="2636150" cy="21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1401" y="686100"/>
            <a:ext cx="2636150" cy="212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424" y="686100"/>
            <a:ext cx="2636150" cy="212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7325" y="2907900"/>
            <a:ext cx="2636150" cy="212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4919" y="2907898"/>
            <a:ext cx="2636150" cy="212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Day by Gender(Proportion)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5" y="686100"/>
            <a:ext cx="2636150" cy="21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1401" y="686100"/>
            <a:ext cx="2636150" cy="212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424" y="686100"/>
            <a:ext cx="2636150" cy="212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7325" y="2907900"/>
            <a:ext cx="2636150" cy="212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4919" y="2907898"/>
            <a:ext cx="2636150" cy="212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044" y="686100"/>
            <a:ext cx="2636147" cy="21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1394" y="686100"/>
            <a:ext cx="2636150" cy="212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2419" y="686100"/>
            <a:ext cx="2636150" cy="212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27325" y="2907900"/>
            <a:ext cx="2636150" cy="212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4919" y="2919173"/>
            <a:ext cx="2636150" cy="212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25955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Intensity by Word</a:t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99" y="686100"/>
            <a:ext cx="2671850" cy="21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214" y="686100"/>
            <a:ext cx="2671850" cy="215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550" y="686103"/>
            <a:ext cx="2671850" cy="215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0148" y="2939064"/>
            <a:ext cx="2671850" cy="215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4001" y="2939075"/>
            <a:ext cx="2671850" cy="21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150"/>
            <a:ext cx="4419600" cy="315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375" y="1997350"/>
            <a:ext cx="42672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1" y="296238"/>
            <a:ext cx="6371450" cy="455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9"/>
          <p:cNvGrpSpPr/>
          <p:nvPr/>
        </p:nvGrpSpPr>
        <p:grpSpPr>
          <a:xfrm>
            <a:off x="152400" y="152400"/>
            <a:ext cx="6774180" cy="4838700"/>
            <a:chOff x="152400" y="152400"/>
            <a:chExt cx="6774180" cy="4838700"/>
          </a:xfrm>
        </p:grpSpPr>
        <p:pic>
          <p:nvPicPr>
            <p:cNvPr id="201" name="Google Shape;20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6774180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9"/>
            <p:cNvSpPr/>
            <p:nvPr/>
          </p:nvSpPr>
          <p:spPr>
            <a:xfrm>
              <a:off x="6093925" y="2026650"/>
              <a:ext cx="433200" cy="23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972" y="152400"/>
            <a:ext cx="1922150" cy="18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20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76200" y="3258000"/>
            <a:ext cx="805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Conclusion: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is enough evidence to reject the hypothesis that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is an equal proportion of people who swear if they're from the PNW or not.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People from the PNW have more tendency to swear than those not from the PNW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152400" y="4304700"/>
            <a:ext cx="80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Assumptions: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Independent, normally distributed if arranged, but perhaps not a great representative sample.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13" y="152400"/>
            <a:ext cx="67741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Swearing! </a:t>
            </a:r>
            <a:r>
              <a:rPr lang="en"/>
              <a:t>It's</a:t>
            </a:r>
            <a:r>
              <a:rPr lang="en"/>
              <a:t> all </a:t>
            </a:r>
            <a:r>
              <a:rPr lang="en"/>
              <a:t>around</a:t>
            </a:r>
            <a:r>
              <a:rPr lang="en"/>
              <a:t> us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784250"/>
            <a:ext cx="4260300" cy="43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efinition of a </a:t>
            </a:r>
            <a:r>
              <a:rPr lang="en" sz="1900">
                <a:highlight>
                  <a:schemeClr val="lt1"/>
                </a:highlight>
              </a:rPr>
              <a:t>swear</a:t>
            </a:r>
            <a:r>
              <a:rPr lang="en" sz="1900">
                <a:highlight>
                  <a:schemeClr val="lt1"/>
                </a:highlight>
              </a:rPr>
              <a:t> 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word: </a:t>
            </a:r>
            <a:r>
              <a:rPr i="1" lang="en" sz="1900">
                <a:solidFill>
                  <a:schemeClr val="dk1"/>
                </a:solidFill>
                <a:highlight>
                  <a:schemeClr val="lt1"/>
                </a:highlight>
              </a:rPr>
              <a:t>A</a:t>
            </a:r>
            <a:r>
              <a:rPr i="1" lang="en" sz="1900">
                <a:solidFill>
                  <a:schemeClr val="dk1"/>
                </a:solidFill>
                <a:highlight>
                  <a:schemeClr val="lt1"/>
                </a:highlight>
              </a:rPr>
              <a:t> profane or obscene oath or word</a:t>
            </a:r>
            <a:endParaRPr i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highlight>
                  <a:schemeClr val="lt1"/>
                </a:highlight>
              </a:rPr>
              <a:t>Swear 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words have been around for hundreds of years, the first one appearing in the 13th century, being the word </a:t>
            </a:r>
            <a:r>
              <a:rPr lang="en" sz="1900">
                <a:highlight>
                  <a:schemeClr val="lt1"/>
                </a:highlight>
              </a:rPr>
              <a:t>“fart”</a:t>
            </a:r>
            <a:endParaRPr i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highlight>
                  <a:schemeClr val="lt1"/>
                </a:highlight>
              </a:rPr>
              <a:t>Swearing 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has been part of every aspect o</a:t>
            </a:r>
            <a:r>
              <a:rPr lang="en" sz="1900">
                <a:highlight>
                  <a:schemeClr val="lt1"/>
                </a:highlight>
              </a:rPr>
              <a:t>f 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life, from movies, music, books, and pretty any media where words are being said or being read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5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425" y="2903475"/>
            <a:ext cx="4260300" cy="18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5054625" y="1199688"/>
            <a:ext cx="3639900" cy="788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highlight>
                <a:schemeClr val="accent6"/>
              </a:highlight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018775" y="1178238"/>
            <a:ext cx="371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 Fact: Saying Damn in this movie, Gone With the Wind(1939), cost production $5000, or $108,574.10 in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today's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money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27315">
            <a:off x="6329550" y="2023275"/>
            <a:ext cx="831300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60750"/>
            <a:ext cx="421957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251575" y="349425"/>
            <a:ext cx="805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the true mean of swearing frequency greater than what is visualized?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251575" y="1424300"/>
            <a:ext cx="8050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Null: the true mean is ~35 swears per day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Alternative: WU students are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pottymouths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/>
        </p:nvSpPr>
        <p:spPr>
          <a:xfrm>
            <a:off x="462850" y="335450"/>
            <a:ext cx="77136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#As it turns out, it seems 35 is pretty close to the true mean.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#Assumptions: Independent obs, representative sample, normal distribution!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#Independence: How often one person swears doesn't affect how often another person swears.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   P(one person swearing 25 times) * P(one person swearing 10 times) =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       P(one person swearing 25 times and one person swearing 10 times)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#Next step is assume each person at WU swears an average of 35 times for an average of a level-2 intensity word. Average cost per swear is $0.29. 35 swears per day implies average swear cost per student is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#$10.15 * 1367 students (Source: About Willamette 2022)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means that $13,875.05 is owed to the Willamette swear jar.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#Means of cost to use each swear word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#F:0.602  S:0.398  D:0.150  B:0.606  A:0.214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725" y="3334625"/>
            <a:ext cx="2188300" cy="16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you can buy for $14,000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75" y="1245175"/>
            <a:ext cx="3149099" cy="2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976" y="2746375"/>
            <a:ext cx="3149099" cy="239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250" y="544150"/>
            <a:ext cx="2924751" cy="22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3550400" y="1337463"/>
            <a:ext cx="243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Rent this mansion for 5 days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6612300" y="3826900"/>
            <a:ext cx="25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Rent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castle for 10 days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1166225" y="4286075"/>
            <a:ext cx="19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Buy this dog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31217">
            <a:off x="1601825" y="3529288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27315">
            <a:off x="4729375" y="1794825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997352">
            <a:off x="7523675" y="2903751"/>
            <a:ext cx="831300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76400"/>
            <a:ext cx="4419600" cy="315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676400"/>
            <a:ext cx="4419600" cy="315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525" y="205188"/>
            <a:ext cx="6626400" cy="473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75" y="95312"/>
            <a:ext cx="8025483" cy="4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25" y="661988"/>
            <a:ext cx="573405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5968125" y="545100"/>
            <a:ext cx="28794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Highlights: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-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Limited sample size and metrics do not lend themselves well to a good model.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-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Generally speaking, intensity seems to be justified by word frequency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-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Friends comfortable with swearing next to each other tends to have a positive feedback phenomenon on frequency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“Although We Come, To the End of the Road”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Boyz II Men (Conclusion)</a:t>
            </a:r>
            <a:endParaRPr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387900" y="1489825"/>
            <a:ext cx="2767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 Takeaways:</a:t>
            </a:r>
            <a:endParaRPr sz="14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Majority of people favorite and most used was the f-word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Gender does not play a factor in Fav. or most used swear word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more intense a person thought a swear word was, they are </a:t>
            </a:r>
            <a:r>
              <a:rPr lang="en" sz="1300"/>
              <a:t>likely</a:t>
            </a:r>
            <a:r>
              <a:rPr lang="en" sz="1300"/>
              <a:t> not to say as often during the day</a:t>
            </a:r>
            <a:endParaRPr sz="1300"/>
          </a:p>
        </p:txBody>
      </p:sp>
      <p:sp>
        <p:nvSpPr>
          <p:cNvPr id="272" name="Google Shape;272;p39"/>
          <p:cNvSpPr txBox="1"/>
          <p:nvPr/>
        </p:nvSpPr>
        <p:spPr>
          <a:xfrm>
            <a:off x="3155700" y="1489825"/>
            <a:ext cx="2934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Limitations: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sample size was very small, so the graphs and other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means do not represent Willamette as a whole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the limited number of people asked, we do not know if origin has a effect on swear words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Didn’t ask people for their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specific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favorite swear word variation.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6089700" y="1489825"/>
            <a:ext cx="25581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Future Step of Analysis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Ask more people to take the survey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Put more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specific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survey to allow to more direct answers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AMOUNT OWED</a:t>
            </a:r>
            <a:endParaRPr/>
          </a:p>
        </p:txBody>
      </p:sp>
      <p:sp>
        <p:nvSpPr>
          <p:cNvPr id="279" name="Google Shape;279;p40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$13,875.05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358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Goal of the Study?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804650" y="1741200"/>
            <a:ext cx="32601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The goal of our study is to gauge Willamette’s casual language culture based on the responses from our survey.</a:t>
            </a:r>
            <a:endParaRPr sz="9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5210475" y="1741200"/>
            <a:ext cx="33855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Ultimately, we’d like to draw a quantified conclusion that may help put our findings into perspective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</a:t>
            </a:r>
            <a:r>
              <a:rPr lang="en"/>
              <a:t> of Study and Response Variables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97563"/>
            <a:ext cx="56289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We </a:t>
            </a:r>
            <a:r>
              <a:rPr lang="en" sz="1700"/>
              <a:t>conducted</a:t>
            </a:r>
            <a:r>
              <a:rPr lang="en" sz="1700"/>
              <a:t> an observational study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600" y="1746300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387900" y="1495775"/>
            <a:ext cx="6159300" cy="3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response variables in this experiment are: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Gender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Origin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Major/Minor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Extracurricular activities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Favorite Swear Word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Used Swear Word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 Started Swearing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 Day Average of the five Most used Swear Words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Intensity of the five Most used Swear Word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 are Most and Least Comfortable to Swear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 do you Swear around the most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 you have seen people swear the most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 have you seen swear the most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Survey, More like Sur “YAY”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How was the study carried out: We created a survey on Google Form and asked people to fill it out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Observational Units: Students of Willamette who were willing to fill out the survey when we asked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Sample Size: 60 students filled out the survey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0" y="458025"/>
            <a:ext cx="91440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your Favourite Variable? </a:t>
            </a:r>
            <a:endParaRPr/>
          </a:p>
          <a:p>
            <a:pPr indent="457200" lvl="0" marL="2743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I’m not sure. It’s always changing</a:t>
            </a:r>
            <a:endParaRPr i="1"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</a:t>
            </a:r>
            <a:r>
              <a:rPr lang="en"/>
              <a:t>response</a:t>
            </a:r>
            <a:r>
              <a:rPr lang="en"/>
              <a:t> variables: Swear word costs, frequency, intensity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Examples of </a:t>
            </a:r>
            <a:r>
              <a:rPr lang="en"/>
              <a:t>covariates</a:t>
            </a:r>
            <a:r>
              <a:rPr lang="en"/>
              <a:t>: Origin and Swearing </a:t>
            </a:r>
            <a:r>
              <a:rPr lang="en"/>
              <a:t>frequency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87900" y="458025"/>
            <a:ext cx="8368200" cy="10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My Type, That’s My Type(Of Sampling Scheme)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-”My Type” by Saweetie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87900" y="16273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Type of Sampling Scheme: Simple Random Sampling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How we limit bias in the survey:  We limit bias in the survey by making sure that all of the questions were as vague and direct as possible, also making the survey </a:t>
            </a:r>
            <a:r>
              <a:rPr lang="en" sz="2400"/>
              <a:t>anonymous</a:t>
            </a:r>
            <a:r>
              <a:rPr lang="en" sz="2400"/>
              <a:t> so no one felt like their answer will connected to them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</a:t>
            </a:r>
            <a:r>
              <a:rPr lang="en"/>
              <a:t> Between “Favorite” vs “Most Used” Swear Word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2355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Swear words that you would like to say; you just like word and how it rolls off your tongue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45720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Used: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Swear words you use most often in everyday conversation</a:t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4412225" y="1436075"/>
            <a:ext cx="59100" cy="369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1150" y="1333775"/>
            <a:ext cx="9144000" cy="10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900" y="3357125"/>
            <a:ext cx="3006099" cy="16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000" y="3357125"/>
            <a:ext cx="3006089" cy="16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239300" y="282675"/>
            <a:ext cx="66654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Swear Word Based on Gender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0" y="1396250"/>
            <a:ext cx="24432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750" y="1255386"/>
            <a:ext cx="4261250" cy="344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25" y="1255402"/>
            <a:ext cx="4261250" cy="3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